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1" r:id="rId5"/>
    <p:sldMasterId id="2147483653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9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33"/>
    <a:srgbClr val="66FF66"/>
    <a:srgbClr val="00CC00"/>
    <a:srgbClr val="33CC33"/>
    <a:srgbClr val="66FF33"/>
    <a:srgbClr val="F4E7F9"/>
    <a:srgbClr val="403474"/>
    <a:srgbClr val="C4F7C1"/>
    <a:srgbClr val="EAF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35" autoAdjust="0"/>
  </p:normalViewPr>
  <p:slideViewPr>
    <p:cSldViewPr snapToGrid="0" showGuides="1">
      <p:cViewPr varScale="1">
        <p:scale>
          <a:sx n="86" d="100"/>
          <a:sy n="86" d="100"/>
        </p:scale>
        <p:origin x="55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en-US" noProof="0" smtClean="0"/>
              <a:t>9/13/2024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4970C-3301-4DD8-87C8-448E3F8939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26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970C-3301-4DD8-87C8-448E3F8939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6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4970C-3301-4DD8-87C8-448E3F8939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266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solidFill>
              <a:srgbClr val="33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solidFill>
              <a:srgbClr val="33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9/13/2024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9/13/2024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591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noProof="0"/>
              <a:t>CLICK TO EDIT</a:t>
            </a:r>
            <a:br>
              <a:rPr lang="en-US" noProof="0"/>
            </a:br>
            <a:r>
              <a:rPr lang="en-US" noProof="0"/>
              <a:t>MASTER TITLE</a:t>
            </a:r>
            <a:br>
              <a:rPr lang="en-US" noProof="0"/>
            </a:br>
            <a:r>
              <a:rPr lang="en-US" noProof="0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en-US" noProof="0" smtClean="0"/>
              <a:t>9/13/2024</a:t>
            </a:fld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7725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9/13/2024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9/13/2024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2648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en-US" noProof="0" smtClean="0"/>
              <a:pPr/>
              <a:t>9/13/2024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5624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28578" y="4895518"/>
            <a:ext cx="1475584" cy="1341292"/>
          </a:xfrm>
          <a:solidFill>
            <a:schemeClr val="bg1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400" dirty="0"/>
              <a:t>Changing Places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806526" y="4952956"/>
            <a:ext cx="1044000" cy="1044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Year 12</a:t>
            </a:r>
          </a:p>
        </p:txBody>
      </p:sp>
      <p:pic>
        <p:nvPicPr>
          <p:cNvPr id="49" name="Picture Placeholder 48"/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r="22485"/>
          <a:stretch>
            <a:fillRect/>
          </a:stretch>
        </p:blipFill>
        <p:spPr>
          <a:xfrm>
            <a:off x="11133427" y="6017438"/>
            <a:ext cx="1046550" cy="754774"/>
          </a:xfrm>
          <a:ln>
            <a:noFill/>
          </a:ln>
        </p:spPr>
      </p:pic>
      <p:sp>
        <p:nvSpPr>
          <p:cNvPr id="80" name="Down Arrow 79"/>
          <p:cNvSpPr/>
          <p:nvPr/>
        </p:nvSpPr>
        <p:spPr>
          <a:xfrm>
            <a:off x="9388939" y="767042"/>
            <a:ext cx="45719" cy="328241"/>
          </a:xfrm>
          <a:prstGeom prst="downArrow">
            <a:avLst/>
          </a:prstGeom>
          <a:solidFill>
            <a:schemeClr val="bg1"/>
          </a:solidFill>
          <a:ln w="72390">
            <a:solidFill>
              <a:srgbClr val="0C6D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211E17A-249E-4653-A7BC-B03D551517A1}"/>
              </a:ext>
            </a:extLst>
          </p:cNvPr>
          <p:cNvSpPr/>
          <p:nvPr/>
        </p:nvSpPr>
        <p:spPr>
          <a:xfrm>
            <a:off x="23988" y="18293"/>
            <a:ext cx="2225771" cy="2228127"/>
          </a:xfrm>
          <a:prstGeom prst="rect">
            <a:avLst/>
          </a:prstGeom>
          <a:solidFill>
            <a:schemeClr val="bg1"/>
          </a:solidFill>
          <a:ln w="72390">
            <a:solidFill>
              <a:srgbClr val="454D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E597D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Geography Curriculum Roadmap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E597D">
                    <a:lumMod val="50000"/>
                  </a:srgbClr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A Level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A4DCB7-7138-49BA-BE08-087EA28422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806526" y="2908156"/>
            <a:ext cx="1044000" cy="1044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Year 13</a:t>
            </a:r>
          </a:p>
        </p:txBody>
      </p:sp>
      <p:sp>
        <p:nvSpPr>
          <p:cNvPr id="86" name="Text Placeholder 45">
            <a:extLst>
              <a:ext uri="{FF2B5EF4-FFF2-40B4-BE49-F238E27FC236}">
                <a16:creationId xmlns:a16="http://schemas.microsoft.com/office/drawing/2014/main" id="{2CE8A3D8-3504-4720-BB83-C9C07900FEA5}"/>
              </a:ext>
            </a:extLst>
          </p:cNvPr>
          <p:cNvSpPr txBox="1">
            <a:spLocks/>
          </p:cNvSpPr>
          <p:nvPr/>
        </p:nvSpPr>
        <p:spPr>
          <a:xfrm>
            <a:off x="3891452" y="280975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Hazards</a:t>
            </a:r>
          </a:p>
        </p:txBody>
      </p:sp>
      <p:sp>
        <p:nvSpPr>
          <p:cNvPr id="89" name="Text Placeholder 45">
            <a:extLst>
              <a:ext uri="{FF2B5EF4-FFF2-40B4-BE49-F238E27FC236}">
                <a16:creationId xmlns:a16="http://schemas.microsoft.com/office/drawing/2014/main" id="{92F70F96-C08F-4AD4-B268-1823C5D2E8C7}"/>
              </a:ext>
            </a:extLst>
          </p:cNvPr>
          <p:cNvSpPr txBox="1">
            <a:spLocks/>
          </p:cNvSpPr>
          <p:nvPr/>
        </p:nvSpPr>
        <p:spPr>
          <a:xfrm>
            <a:off x="3891452" y="485527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40000"/>
                <a:lumOff val="6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 Coastal Systems and Landscapes</a:t>
            </a:r>
          </a:p>
        </p:txBody>
      </p:sp>
      <p:sp>
        <p:nvSpPr>
          <p:cNvPr id="91" name="Text Placeholder 45">
            <a:extLst>
              <a:ext uri="{FF2B5EF4-FFF2-40B4-BE49-F238E27FC236}">
                <a16:creationId xmlns:a16="http://schemas.microsoft.com/office/drawing/2014/main" id="{63F83D20-7E4C-4B27-B3D0-1659AA99AEEE}"/>
              </a:ext>
            </a:extLst>
          </p:cNvPr>
          <p:cNvSpPr txBox="1">
            <a:spLocks/>
          </p:cNvSpPr>
          <p:nvPr/>
        </p:nvSpPr>
        <p:spPr>
          <a:xfrm>
            <a:off x="5780444" y="280975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Water and Carbon Cycles</a:t>
            </a:r>
          </a:p>
        </p:txBody>
      </p:sp>
      <p:sp>
        <p:nvSpPr>
          <p:cNvPr id="101" name="Text Placeholder 45">
            <a:extLst>
              <a:ext uri="{FF2B5EF4-FFF2-40B4-BE49-F238E27FC236}">
                <a16:creationId xmlns:a16="http://schemas.microsoft.com/office/drawing/2014/main" id="{51AEB1DD-B7F5-40EF-9AF4-894CC89B79C1}"/>
              </a:ext>
            </a:extLst>
          </p:cNvPr>
          <p:cNvSpPr txBox="1">
            <a:spLocks/>
          </p:cNvSpPr>
          <p:nvPr/>
        </p:nvSpPr>
        <p:spPr>
          <a:xfrm>
            <a:off x="8690638" y="73369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60000"/>
                <a:lumOff val="4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Geography Fieldwork Investigation</a:t>
            </a:r>
          </a:p>
        </p:txBody>
      </p:sp>
      <p:sp>
        <p:nvSpPr>
          <p:cNvPr id="102" name="Text Placeholder 45">
            <a:extLst>
              <a:ext uri="{FF2B5EF4-FFF2-40B4-BE49-F238E27FC236}">
                <a16:creationId xmlns:a16="http://schemas.microsoft.com/office/drawing/2014/main" id="{5FBD622C-A82A-43FB-A7E5-26A58257ED0A}"/>
              </a:ext>
            </a:extLst>
          </p:cNvPr>
          <p:cNvSpPr txBox="1">
            <a:spLocks/>
          </p:cNvSpPr>
          <p:nvPr/>
        </p:nvSpPr>
        <p:spPr>
          <a:xfrm>
            <a:off x="6688522" y="713338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Population and the Environment</a:t>
            </a:r>
          </a:p>
        </p:txBody>
      </p:sp>
      <p:sp>
        <p:nvSpPr>
          <p:cNvPr id="103" name="Text Placeholder 45">
            <a:extLst>
              <a:ext uri="{FF2B5EF4-FFF2-40B4-BE49-F238E27FC236}">
                <a16:creationId xmlns:a16="http://schemas.microsoft.com/office/drawing/2014/main" id="{450FD1E5-29F6-4AAB-AB8C-2C4FEEBEFA80}"/>
              </a:ext>
            </a:extLst>
          </p:cNvPr>
          <p:cNvSpPr txBox="1">
            <a:spLocks/>
          </p:cNvSpPr>
          <p:nvPr/>
        </p:nvSpPr>
        <p:spPr>
          <a:xfrm>
            <a:off x="4845857" y="76704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Global Systems and Global Governance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54D55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  <p:sp>
        <p:nvSpPr>
          <p:cNvPr id="104" name="Text Placeholder 45">
            <a:extLst>
              <a:ext uri="{FF2B5EF4-FFF2-40B4-BE49-F238E27FC236}">
                <a16:creationId xmlns:a16="http://schemas.microsoft.com/office/drawing/2014/main" id="{FD5E37F6-1E46-4B78-AD79-0BBBAE27F448}"/>
              </a:ext>
            </a:extLst>
          </p:cNvPr>
          <p:cNvSpPr txBox="1">
            <a:spLocks/>
          </p:cNvSpPr>
          <p:nvPr/>
        </p:nvSpPr>
        <p:spPr>
          <a:xfrm>
            <a:off x="2823077" y="733695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Revision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840C2-002E-4D83-98C4-E0E19A776DD6}"/>
              </a:ext>
            </a:extLst>
          </p:cNvPr>
          <p:cNvSpPr txBox="1"/>
          <p:nvPr/>
        </p:nvSpPr>
        <p:spPr>
          <a:xfrm>
            <a:off x="0" y="4531383"/>
            <a:ext cx="2225771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 are assessed both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summatively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formatively throughout each topic in geography, during which they will undertake weekly homework and regular past paper question practice. Half way through and at the end of </a:t>
            </a:r>
            <a:r>
              <a:rPr lang="en-GB" sz="1200" dirty="0">
                <a:solidFill>
                  <a:srgbClr val="000000"/>
                </a:solidFill>
                <a:latin typeface="Segoe UI"/>
              </a:rPr>
              <a:t>each topic is an assessment in which students are assessed using past papers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D7DFE246-6628-4813-ADB9-EDE31F051C5E}"/>
              </a:ext>
            </a:extLst>
          </p:cNvPr>
          <p:cNvSpPr txBox="1">
            <a:spLocks/>
          </p:cNvSpPr>
          <p:nvPr/>
        </p:nvSpPr>
        <p:spPr>
          <a:xfrm rot="16200000">
            <a:off x="1663069" y="1278928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A Level Exams</a:t>
            </a:r>
          </a:p>
        </p:txBody>
      </p:sp>
      <p:sp>
        <p:nvSpPr>
          <p:cNvPr id="17" name="Text Placeholder 32">
            <a:extLst>
              <a:ext uri="{FF2B5EF4-FFF2-40B4-BE49-F238E27FC236}">
                <a16:creationId xmlns:a16="http://schemas.microsoft.com/office/drawing/2014/main" id="{24A0B6E3-ADEB-478E-9524-B77EC3D5CC3F}"/>
              </a:ext>
            </a:extLst>
          </p:cNvPr>
          <p:cNvSpPr txBox="1">
            <a:spLocks/>
          </p:cNvSpPr>
          <p:nvPr/>
        </p:nvSpPr>
        <p:spPr>
          <a:xfrm>
            <a:off x="1663068" y="423283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Y12 Mock Exams</a:t>
            </a: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3C136ADE-FE19-4F11-9E08-32B24BF778AB}"/>
              </a:ext>
            </a:extLst>
          </p:cNvPr>
          <p:cNvSpPr txBox="1">
            <a:spLocks/>
          </p:cNvSpPr>
          <p:nvPr/>
        </p:nvSpPr>
        <p:spPr>
          <a:xfrm rot="16200000">
            <a:off x="3607390" y="127722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Y13 Mock Exams</a:t>
            </a:r>
          </a:p>
        </p:txBody>
      </p: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2E64D20F-252D-468B-B8C7-DA41C42D7026}"/>
              </a:ext>
            </a:extLst>
          </p:cNvPr>
          <p:cNvSpPr txBox="1">
            <a:spLocks/>
          </p:cNvSpPr>
          <p:nvPr/>
        </p:nvSpPr>
        <p:spPr>
          <a:xfrm rot="16200000">
            <a:off x="7450175" y="3280365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Y12 Mock Exams</a:t>
            </a:r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2CFDA3E6-40E8-4FBF-8A2C-42A7897D9479}"/>
              </a:ext>
            </a:extLst>
          </p:cNvPr>
          <p:cNvSpPr txBox="1">
            <a:spLocks/>
          </p:cNvSpPr>
          <p:nvPr/>
        </p:nvSpPr>
        <p:spPr>
          <a:xfrm>
            <a:off x="10287057" y="2246420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Studland Fieldtrip</a:t>
            </a:r>
          </a:p>
        </p:txBody>
      </p:sp>
      <p:sp>
        <p:nvSpPr>
          <p:cNvPr id="21" name="Text Placeholder 32">
            <a:extLst>
              <a:ext uri="{FF2B5EF4-FFF2-40B4-BE49-F238E27FC236}">
                <a16:creationId xmlns:a16="http://schemas.microsoft.com/office/drawing/2014/main" id="{00534A99-813A-439F-B5FF-0531C0E99833}"/>
              </a:ext>
            </a:extLst>
          </p:cNvPr>
          <p:cNvSpPr txBox="1">
            <a:spLocks/>
          </p:cNvSpPr>
          <p:nvPr/>
        </p:nvSpPr>
        <p:spPr>
          <a:xfrm rot="16200000">
            <a:off x="4883838" y="5439049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Mill Road Fieldtrip</a:t>
            </a:r>
          </a:p>
        </p:txBody>
      </p:sp>
      <p:sp>
        <p:nvSpPr>
          <p:cNvPr id="22" name="Text Placeholder 32">
            <a:extLst>
              <a:ext uri="{FF2B5EF4-FFF2-40B4-BE49-F238E27FC236}">
                <a16:creationId xmlns:a16="http://schemas.microsoft.com/office/drawing/2014/main" id="{C4007159-B8A6-4033-BAF1-1E86F939239D}"/>
              </a:ext>
            </a:extLst>
          </p:cNvPr>
          <p:cNvSpPr txBox="1">
            <a:spLocks/>
          </p:cNvSpPr>
          <p:nvPr/>
        </p:nvSpPr>
        <p:spPr>
          <a:xfrm rot="16200000">
            <a:off x="6716965" y="3326005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CVC Carbon Fieldwork</a:t>
            </a:r>
          </a:p>
        </p:txBody>
      </p:sp>
      <p:sp>
        <p:nvSpPr>
          <p:cNvPr id="2" name="Text Placeholder 45">
            <a:extLst>
              <a:ext uri="{FF2B5EF4-FFF2-40B4-BE49-F238E27FC236}">
                <a16:creationId xmlns:a16="http://schemas.microsoft.com/office/drawing/2014/main" id="{282BD062-069B-AD8C-2461-3200B151B42F}"/>
              </a:ext>
            </a:extLst>
          </p:cNvPr>
          <p:cNvSpPr txBox="1">
            <a:spLocks/>
          </p:cNvSpPr>
          <p:nvPr/>
        </p:nvSpPr>
        <p:spPr>
          <a:xfrm>
            <a:off x="428713" y="2500647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Optional Costa Rica trip (with Biology)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54D55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56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228578" y="4895518"/>
            <a:ext cx="1475584" cy="1341292"/>
          </a:xfrm>
          <a:solidFill>
            <a:schemeClr val="bg1"/>
          </a:solidFill>
          <a:ln>
            <a:solidFill>
              <a:srgbClr val="33CC33"/>
            </a:solidFill>
          </a:ln>
        </p:spPr>
        <p:txBody>
          <a:bodyPr>
            <a:normAutofit/>
          </a:bodyPr>
          <a:lstStyle/>
          <a:p>
            <a:r>
              <a:rPr lang="en-GB" sz="1400" dirty="0"/>
              <a:t>The Challenge of Natural Hazards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8597456" y="4973438"/>
            <a:ext cx="1044000" cy="1044000"/>
          </a:xfrm>
          <a:solidFill>
            <a:srgbClr val="66FF66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Year 10</a:t>
            </a:r>
          </a:p>
        </p:txBody>
      </p:sp>
      <p:pic>
        <p:nvPicPr>
          <p:cNvPr id="49" name="Picture Placeholder 48"/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r="22485"/>
          <a:stretch>
            <a:fillRect/>
          </a:stretch>
        </p:blipFill>
        <p:spPr>
          <a:xfrm>
            <a:off x="11133427" y="6017438"/>
            <a:ext cx="1046550" cy="754774"/>
          </a:xfrm>
          <a:ln>
            <a:noFill/>
          </a:ln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F211E17A-249E-4653-A7BC-B03D551517A1}"/>
              </a:ext>
            </a:extLst>
          </p:cNvPr>
          <p:cNvSpPr/>
          <p:nvPr/>
        </p:nvSpPr>
        <p:spPr>
          <a:xfrm>
            <a:off x="23988" y="18293"/>
            <a:ext cx="2225771" cy="2228127"/>
          </a:xfrm>
          <a:prstGeom prst="rect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339933"/>
                </a:solidFill>
                <a:latin typeface="Franklin Gothic Demi"/>
                <a:ea typeface="+mj-ea"/>
                <a:cs typeface="+mj-cs"/>
              </a:rPr>
              <a:t>Geography Curriculum Roadmap</a:t>
            </a:r>
          </a:p>
          <a:p>
            <a:pPr algn="ctr"/>
            <a:r>
              <a:rPr lang="en-US" sz="3200" dirty="0">
                <a:solidFill>
                  <a:srgbClr val="339933"/>
                </a:solidFill>
                <a:latin typeface="Franklin Gothic Demi"/>
                <a:ea typeface="+mj-ea"/>
                <a:cs typeface="+mj-cs"/>
              </a:rPr>
              <a:t>GCSE</a:t>
            </a:r>
            <a:endParaRPr lang="en-GB" dirty="0">
              <a:solidFill>
                <a:srgbClr val="339933"/>
              </a:solidFill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A4DCB7-7138-49BA-BE08-087EA28422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97456" y="2973320"/>
            <a:ext cx="1044000" cy="1044000"/>
          </a:xfrm>
          <a:solidFill>
            <a:srgbClr val="00CC00"/>
          </a:solidFill>
        </p:spPr>
        <p:txBody>
          <a:bodyPr/>
          <a:lstStyle/>
          <a:p>
            <a:r>
              <a:rPr lang="en-GB" dirty="0"/>
              <a:t>Year 11</a:t>
            </a:r>
          </a:p>
        </p:txBody>
      </p:sp>
      <p:sp>
        <p:nvSpPr>
          <p:cNvPr id="86" name="Text Placeholder 45">
            <a:extLst>
              <a:ext uri="{FF2B5EF4-FFF2-40B4-BE49-F238E27FC236}">
                <a16:creationId xmlns:a16="http://schemas.microsoft.com/office/drawing/2014/main" id="{2CE8A3D8-3504-4720-BB83-C9C07900FEA5}"/>
              </a:ext>
            </a:extLst>
          </p:cNvPr>
          <p:cNvSpPr txBox="1">
            <a:spLocks/>
          </p:cNvSpPr>
          <p:nvPr/>
        </p:nvSpPr>
        <p:spPr>
          <a:xfrm>
            <a:off x="3891452" y="280975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The Living World</a:t>
            </a:r>
          </a:p>
        </p:txBody>
      </p:sp>
      <p:sp>
        <p:nvSpPr>
          <p:cNvPr id="89" name="Text Placeholder 45">
            <a:extLst>
              <a:ext uri="{FF2B5EF4-FFF2-40B4-BE49-F238E27FC236}">
                <a16:creationId xmlns:a16="http://schemas.microsoft.com/office/drawing/2014/main" id="{92F70F96-C08F-4AD4-B268-1823C5D2E8C7}"/>
              </a:ext>
            </a:extLst>
          </p:cNvPr>
          <p:cNvSpPr txBox="1">
            <a:spLocks/>
          </p:cNvSpPr>
          <p:nvPr/>
        </p:nvSpPr>
        <p:spPr>
          <a:xfrm>
            <a:off x="3891452" y="485527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Urban Issues and Challenges</a:t>
            </a:r>
          </a:p>
        </p:txBody>
      </p:sp>
      <p:sp>
        <p:nvSpPr>
          <p:cNvPr id="91" name="Text Placeholder 45">
            <a:extLst>
              <a:ext uri="{FF2B5EF4-FFF2-40B4-BE49-F238E27FC236}">
                <a16:creationId xmlns:a16="http://schemas.microsoft.com/office/drawing/2014/main" id="{63F83D20-7E4C-4B27-B3D0-1659AA99AEEE}"/>
              </a:ext>
            </a:extLst>
          </p:cNvPr>
          <p:cNvSpPr txBox="1">
            <a:spLocks/>
          </p:cNvSpPr>
          <p:nvPr/>
        </p:nvSpPr>
        <p:spPr>
          <a:xfrm>
            <a:off x="6418188" y="2824674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/>
              <a:t>Physical Landscapes in the UK</a:t>
            </a:r>
            <a:endParaRPr lang="en-US" sz="1400" dirty="0"/>
          </a:p>
        </p:txBody>
      </p:sp>
      <p:sp>
        <p:nvSpPr>
          <p:cNvPr id="98" name="Text Placeholder 45">
            <a:extLst>
              <a:ext uri="{FF2B5EF4-FFF2-40B4-BE49-F238E27FC236}">
                <a16:creationId xmlns:a16="http://schemas.microsoft.com/office/drawing/2014/main" id="{917352BE-6A00-413E-AAB0-B2506311E783}"/>
              </a:ext>
            </a:extLst>
          </p:cNvPr>
          <p:cNvSpPr txBox="1">
            <a:spLocks/>
          </p:cNvSpPr>
          <p:nvPr/>
        </p:nvSpPr>
        <p:spPr>
          <a:xfrm>
            <a:off x="9901251" y="2676028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00CC00"/>
            </a:solidFill>
          </a:ln>
        </p:spPr>
        <p:txBody>
          <a:bodyPr vert="horz" lIns="0" tIns="0" rIns="0" bIns="0" rtlCol="0" anchor="ctr" anchorCtr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  <a:p>
            <a:r>
              <a:rPr lang="en-US" sz="1400" dirty="0"/>
              <a:t>The Changing Economic World</a:t>
            </a:r>
          </a:p>
          <a:p>
            <a:endParaRPr lang="en-GB" sz="1400" dirty="0"/>
          </a:p>
        </p:txBody>
      </p:sp>
      <p:sp>
        <p:nvSpPr>
          <p:cNvPr id="101" name="Text Placeholder 45">
            <a:extLst>
              <a:ext uri="{FF2B5EF4-FFF2-40B4-BE49-F238E27FC236}">
                <a16:creationId xmlns:a16="http://schemas.microsoft.com/office/drawing/2014/main" id="{51AEB1DD-B7F5-40EF-9AF4-894CC89B79C1}"/>
              </a:ext>
            </a:extLst>
          </p:cNvPr>
          <p:cNvSpPr txBox="1">
            <a:spLocks/>
          </p:cNvSpPr>
          <p:nvPr/>
        </p:nvSpPr>
        <p:spPr>
          <a:xfrm>
            <a:off x="9373975" y="76704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00CC0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The Challenge of Resource Management</a:t>
            </a:r>
          </a:p>
        </p:txBody>
      </p:sp>
      <p:sp>
        <p:nvSpPr>
          <p:cNvPr id="102" name="Text Placeholder 45">
            <a:extLst>
              <a:ext uri="{FF2B5EF4-FFF2-40B4-BE49-F238E27FC236}">
                <a16:creationId xmlns:a16="http://schemas.microsoft.com/office/drawing/2014/main" id="{5FBD622C-A82A-43FB-A7E5-26A58257ED0A}"/>
              </a:ext>
            </a:extLst>
          </p:cNvPr>
          <p:cNvSpPr txBox="1">
            <a:spLocks/>
          </p:cNvSpPr>
          <p:nvPr/>
        </p:nvSpPr>
        <p:spPr>
          <a:xfrm>
            <a:off x="6826413" y="696879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Geographical Applications-Fieldtrip</a:t>
            </a:r>
          </a:p>
        </p:txBody>
      </p:sp>
      <p:sp>
        <p:nvSpPr>
          <p:cNvPr id="103" name="Text Placeholder 45">
            <a:extLst>
              <a:ext uri="{FF2B5EF4-FFF2-40B4-BE49-F238E27FC236}">
                <a16:creationId xmlns:a16="http://schemas.microsoft.com/office/drawing/2014/main" id="{450FD1E5-29F6-4AAB-AB8C-2C4FEEBEFA80}"/>
              </a:ext>
            </a:extLst>
          </p:cNvPr>
          <p:cNvSpPr txBox="1">
            <a:spLocks/>
          </p:cNvSpPr>
          <p:nvPr/>
        </p:nvSpPr>
        <p:spPr>
          <a:xfrm>
            <a:off x="4878796" y="71549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Geographical Applications-Pre-release material</a:t>
            </a:r>
          </a:p>
        </p:txBody>
      </p:sp>
      <p:sp>
        <p:nvSpPr>
          <p:cNvPr id="104" name="Text Placeholder 45">
            <a:extLst>
              <a:ext uri="{FF2B5EF4-FFF2-40B4-BE49-F238E27FC236}">
                <a16:creationId xmlns:a16="http://schemas.microsoft.com/office/drawing/2014/main" id="{FD5E37F6-1E46-4B78-AD79-0BBBAE27F448}"/>
              </a:ext>
            </a:extLst>
          </p:cNvPr>
          <p:cNvSpPr txBox="1">
            <a:spLocks/>
          </p:cNvSpPr>
          <p:nvPr/>
        </p:nvSpPr>
        <p:spPr>
          <a:xfrm>
            <a:off x="2931179" y="767042"/>
            <a:ext cx="1475584" cy="1341292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Revision</a:t>
            </a:r>
          </a:p>
        </p:txBody>
      </p:sp>
      <p:sp>
        <p:nvSpPr>
          <p:cNvPr id="137" name="Text Placeholder 45">
            <a:extLst>
              <a:ext uri="{FF2B5EF4-FFF2-40B4-BE49-F238E27FC236}">
                <a16:creationId xmlns:a16="http://schemas.microsoft.com/office/drawing/2014/main" id="{80BB479D-C8E1-443E-8696-844C3B0681E4}"/>
              </a:ext>
            </a:extLst>
          </p:cNvPr>
          <p:cNvSpPr txBox="1">
            <a:spLocks/>
          </p:cNvSpPr>
          <p:nvPr/>
        </p:nvSpPr>
        <p:spPr>
          <a:xfrm>
            <a:off x="10689327" y="26233"/>
            <a:ext cx="1475584" cy="1278784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99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Geographical Skills taught throughout topics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C10655-FBAF-4C87-9929-6C87BAF0D50B}"/>
              </a:ext>
            </a:extLst>
          </p:cNvPr>
          <p:cNvSpPr txBox="1"/>
          <p:nvPr/>
        </p:nvSpPr>
        <p:spPr>
          <a:xfrm>
            <a:off x="0" y="4531383"/>
            <a:ext cx="2225771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 are assessed both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summatively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formatively throughout each topic in geography, during which they will undertake weekly homework and regular past paper question practice. </a:t>
            </a:r>
            <a:r>
              <a:rPr lang="en-GB" sz="1200" dirty="0">
                <a:solidFill>
                  <a:srgbClr val="000000"/>
                </a:solidFill>
                <a:latin typeface="Segoe UI"/>
              </a:rPr>
              <a:t>At the end of each topic is an assessment in which students are assessed using past papers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E2EEDEFB-CF12-45C1-BF29-B64D21610113}"/>
              </a:ext>
            </a:extLst>
          </p:cNvPr>
          <p:cNvSpPr txBox="1">
            <a:spLocks/>
          </p:cNvSpPr>
          <p:nvPr/>
        </p:nvSpPr>
        <p:spPr>
          <a:xfrm rot="16200000">
            <a:off x="1663069" y="1278928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GCSE Exams</a:t>
            </a:r>
          </a:p>
        </p:txBody>
      </p:sp>
      <p:sp>
        <p:nvSpPr>
          <p:cNvPr id="19" name="Text Placeholder 32">
            <a:extLst>
              <a:ext uri="{FF2B5EF4-FFF2-40B4-BE49-F238E27FC236}">
                <a16:creationId xmlns:a16="http://schemas.microsoft.com/office/drawing/2014/main" id="{11FAF559-747D-47F0-986B-6BA83B817887}"/>
              </a:ext>
            </a:extLst>
          </p:cNvPr>
          <p:cNvSpPr txBox="1">
            <a:spLocks/>
          </p:cNvSpPr>
          <p:nvPr/>
        </p:nvSpPr>
        <p:spPr>
          <a:xfrm>
            <a:off x="10377620" y="2265067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Paper 1 Mock Exam</a:t>
            </a:r>
          </a:p>
        </p:txBody>
      </p:sp>
      <p:sp>
        <p:nvSpPr>
          <p:cNvPr id="20" name="Text Placeholder 32">
            <a:extLst>
              <a:ext uri="{FF2B5EF4-FFF2-40B4-BE49-F238E27FC236}">
                <a16:creationId xmlns:a16="http://schemas.microsoft.com/office/drawing/2014/main" id="{CAD7BB17-F9EE-45F0-8E85-3DB1CBFF5274}"/>
              </a:ext>
            </a:extLst>
          </p:cNvPr>
          <p:cNvSpPr txBox="1">
            <a:spLocks/>
          </p:cNvSpPr>
          <p:nvPr/>
        </p:nvSpPr>
        <p:spPr>
          <a:xfrm rot="16200000">
            <a:off x="3717233" y="1277226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Paper 3 Mock Exam</a:t>
            </a:r>
          </a:p>
        </p:txBody>
      </p:sp>
      <p:sp>
        <p:nvSpPr>
          <p:cNvPr id="21" name="Text Placeholder 32">
            <a:extLst>
              <a:ext uri="{FF2B5EF4-FFF2-40B4-BE49-F238E27FC236}">
                <a16:creationId xmlns:a16="http://schemas.microsoft.com/office/drawing/2014/main" id="{0C8CFD3A-8850-4E27-B1CC-18C5236EA6E2}"/>
              </a:ext>
            </a:extLst>
          </p:cNvPr>
          <p:cNvSpPr txBox="1">
            <a:spLocks/>
          </p:cNvSpPr>
          <p:nvPr/>
        </p:nvSpPr>
        <p:spPr>
          <a:xfrm rot="16200000">
            <a:off x="8096801" y="1259023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Paper 2 Mock Exam</a:t>
            </a:r>
          </a:p>
        </p:txBody>
      </p:sp>
      <p:sp>
        <p:nvSpPr>
          <p:cNvPr id="22" name="Text Placeholder 32">
            <a:extLst>
              <a:ext uri="{FF2B5EF4-FFF2-40B4-BE49-F238E27FC236}">
                <a16:creationId xmlns:a16="http://schemas.microsoft.com/office/drawing/2014/main" id="{3F87D93D-3364-4A4E-83F3-989923257E37}"/>
              </a:ext>
            </a:extLst>
          </p:cNvPr>
          <p:cNvSpPr txBox="1">
            <a:spLocks/>
          </p:cNvSpPr>
          <p:nvPr/>
        </p:nvSpPr>
        <p:spPr>
          <a:xfrm rot="16200000">
            <a:off x="7644985" y="1259023"/>
            <a:ext cx="1904943" cy="254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Birmingham Fieldtrip</a:t>
            </a:r>
          </a:p>
        </p:txBody>
      </p:sp>
      <p:sp>
        <p:nvSpPr>
          <p:cNvPr id="2" name="Text Placeholder 45">
            <a:extLst>
              <a:ext uri="{FF2B5EF4-FFF2-40B4-BE49-F238E27FC236}">
                <a16:creationId xmlns:a16="http://schemas.microsoft.com/office/drawing/2014/main" id="{7F20E30C-B421-C668-530D-247419FCF7B9}"/>
              </a:ext>
            </a:extLst>
          </p:cNvPr>
          <p:cNvSpPr txBox="1">
            <a:spLocks/>
          </p:cNvSpPr>
          <p:nvPr/>
        </p:nvSpPr>
        <p:spPr>
          <a:xfrm>
            <a:off x="461613" y="2622063"/>
            <a:ext cx="1302543" cy="1234873"/>
          </a:xfrm>
          <a:prstGeom prst="ellipse">
            <a:avLst/>
          </a:prstGeom>
          <a:solidFill>
            <a:schemeClr val="bg1"/>
          </a:solidFill>
          <a:ln w="72390">
            <a:solidFill>
              <a:srgbClr val="33CC33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Optional Iceland Trip</a:t>
            </a:r>
          </a:p>
        </p:txBody>
      </p:sp>
    </p:spTree>
    <p:extLst>
      <p:ext uri="{BB962C8B-B14F-4D97-AF65-F5344CB8AC3E}">
        <p14:creationId xmlns:p14="http://schemas.microsoft.com/office/powerpoint/2010/main" val="156723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549605" y="4859813"/>
            <a:ext cx="1333500" cy="1144671"/>
          </a:xfr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1400" dirty="0"/>
              <a:t>Climate Change</a:t>
            </a:r>
          </a:p>
        </p:txBody>
      </p:sp>
      <p:pic>
        <p:nvPicPr>
          <p:cNvPr id="49" name="Picture Placeholder 48"/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5" r="22485"/>
          <a:stretch>
            <a:fillRect/>
          </a:stretch>
        </p:blipFill>
        <p:spPr>
          <a:xfrm>
            <a:off x="11133427" y="6017438"/>
            <a:ext cx="1046550" cy="754774"/>
          </a:xfrm>
          <a:ln>
            <a:noFill/>
          </a:ln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F211E17A-249E-4653-A7BC-B03D551517A1}"/>
              </a:ext>
            </a:extLst>
          </p:cNvPr>
          <p:cNvSpPr/>
          <p:nvPr/>
        </p:nvSpPr>
        <p:spPr>
          <a:xfrm>
            <a:off x="0" y="12901"/>
            <a:ext cx="2225771" cy="2228127"/>
          </a:xfrm>
          <a:prstGeom prst="rect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Geography Curriculum Roadmap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KS3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A4DCB7-7138-49BA-BE08-087EA284223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032890" y="3936533"/>
            <a:ext cx="1044000" cy="1044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Year 8</a:t>
            </a:r>
          </a:p>
        </p:txBody>
      </p:sp>
      <p:sp>
        <p:nvSpPr>
          <p:cNvPr id="86" name="Text Placeholder 45">
            <a:extLst>
              <a:ext uri="{FF2B5EF4-FFF2-40B4-BE49-F238E27FC236}">
                <a16:creationId xmlns:a16="http://schemas.microsoft.com/office/drawing/2014/main" id="{2CE8A3D8-3504-4720-BB83-C9C07900FEA5}"/>
              </a:ext>
            </a:extLst>
          </p:cNvPr>
          <p:cNvSpPr txBox="1">
            <a:spLocks/>
          </p:cNvSpPr>
          <p:nvPr/>
        </p:nvSpPr>
        <p:spPr>
          <a:xfrm>
            <a:off x="3111529" y="2817765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Coasts</a:t>
            </a:r>
          </a:p>
        </p:txBody>
      </p:sp>
      <p:sp>
        <p:nvSpPr>
          <p:cNvPr id="104" name="Text Placeholder 45">
            <a:extLst>
              <a:ext uri="{FF2B5EF4-FFF2-40B4-BE49-F238E27FC236}">
                <a16:creationId xmlns:a16="http://schemas.microsoft.com/office/drawing/2014/main" id="{FD5E37F6-1E46-4B78-AD79-0BBBAE27F448}"/>
              </a:ext>
            </a:extLst>
          </p:cNvPr>
          <p:cNvSpPr txBox="1">
            <a:spLocks/>
          </p:cNvSpPr>
          <p:nvPr/>
        </p:nvSpPr>
        <p:spPr>
          <a:xfrm>
            <a:off x="2876844" y="838411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China</a:t>
            </a:r>
          </a:p>
        </p:txBody>
      </p:sp>
      <p:sp>
        <p:nvSpPr>
          <p:cNvPr id="138" name="Text Placeholder 27">
            <a:extLst>
              <a:ext uri="{FF2B5EF4-FFF2-40B4-BE49-F238E27FC236}">
                <a16:creationId xmlns:a16="http://schemas.microsoft.com/office/drawing/2014/main" id="{ED14B3BB-CF7B-4E18-A5F2-CC6CBB6957A6}"/>
              </a:ext>
            </a:extLst>
          </p:cNvPr>
          <p:cNvSpPr txBox="1">
            <a:spLocks/>
          </p:cNvSpPr>
          <p:nvPr/>
        </p:nvSpPr>
        <p:spPr>
          <a:xfrm>
            <a:off x="10782464" y="1619584"/>
            <a:ext cx="1044000" cy="1044000"/>
          </a:xfrm>
          <a:prstGeom prst="ellipse">
            <a:avLst/>
          </a:prstGeom>
          <a:solidFill>
            <a:srgbClr val="FF3399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Year 9</a:t>
            </a:r>
          </a:p>
        </p:txBody>
      </p:sp>
      <p:sp>
        <p:nvSpPr>
          <p:cNvPr id="141" name="Text Placeholder 27">
            <a:extLst>
              <a:ext uri="{FF2B5EF4-FFF2-40B4-BE49-F238E27FC236}">
                <a16:creationId xmlns:a16="http://schemas.microsoft.com/office/drawing/2014/main" id="{80307330-2353-46FC-89D3-3BBAC258F351}"/>
              </a:ext>
            </a:extLst>
          </p:cNvPr>
          <p:cNvSpPr txBox="1">
            <a:spLocks/>
          </p:cNvSpPr>
          <p:nvPr/>
        </p:nvSpPr>
        <p:spPr>
          <a:xfrm>
            <a:off x="10721414" y="4980533"/>
            <a:ext cx="1044000" cy="1044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Year 7</a:t>
            </a:r>
          </a:p>
        </p:txBody>
      </p:sp>
      <p:sp>
        <p:nvSpPr>
          <p:cNvPr id="142" name="Text Placeholder 45">
            <a:extLst>
              <a:ext uri="{FF2B5EF4-FFF2-40B4-BE49-F238E27FC236}">
                <a16:creationId xmlns:a16="http://schemas.microsoft.com/office/drawing/2014/main" id="{FB674A74-A1C7-4FFC-A6BE-62AD4ACCBE7F}"/>
              </a:ext>
            </a:extLst>
          </p:cNvPr>
          <p:cNvSpPr txBox="1">
            <a:spLocks/>
          </p:cNvSpPr>
          <p:nvPr/>
        </p:nvSpPr>
        <p:spPr>
          <a:xfrm>
            <a:off x="6090778" y="4840939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Antarctica</a:t>
            </a:r>
          </a:p>
        </p:txBody>
      </p:sp>
      <p:sp>
        <p:nvSpPr>
          <p:cNvPr id="143" name="Text Placeholder 45">
            <a:extLst>
              <a:ext uri="{FF2B5EF4-FFF2-40B4-BE49-F238E27FC236}">
                <a16:creationId xmlns:a16="http://schemas.microsoft.com/office/drawing/2014/main" id="{C79AB0FB-AF46-41BE-8584-8CF905EDE9A2}"/>
              </a:ext>
            </a:extLst>
          </p:cNvPr>
          <p:cNvSpPr txBox="1">
            <a:spLocks/>
          </p:cNvSpPr>
          <p:nvPr/>
        </p:nvSpPr>
        <p:spPr>
          <a:xfrm>
            <a:off x="9150722" y="4872767"/>
            <a:ext cx="140884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Introduction to Geography</a:t>
            </a:r>
          </a:p>
        </p:txBody>
      </p:sp>
      <p:sp>
        <p:nvSpPr>
          <p:cNvPr id="144" name="Text Placeholder 45">
            <a:extLst>
              <a:ext uri="{FF2B5EF4-FFF2-40B4-BE49-F238E27FC236}">
                <a16:creationId xmlns:a16="http://schemas.microsoft.com/office/drawing/2014/main" id="{993FBB32-4C03-410E-B0A3-DEB98EC161B2}"/>
              </a:ext>
            </a:extLst>
          </p:cNvPr>
          <p:cNvSpPr txBox="1">
            <a:spLocks/>
          </p:cNvSpPr>
          <p:nvPr/>
        </p:nvSpPr>
        <p:spPr>
          <a:xfrm>
            <a:off x="3116488" y="4872767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Weather and Climate</a:t>
            </a:r>
          </a:p>
        </p:txBody>
      </p:sp>
      <p:sp>
        <p:nvSpPr>
          <p:cNvPr id="145" name="Text Placeholder 45">
            <a:extLst>
              <a:ext uri="{FF2B5EF4-FFF2-40B4-BE49-F238E27FC236}">
                <a16:creationId xmlns:a16="http://schemas.microsoft.com/office/drawing/2014/main" id="{BB5AA058-7640-45D1-B69B-5ADE36A8FD28}"/>
              </a:ext>
            </a:extLst>
          </p:cNvPr>
          <p:cNvSpPr txBox="1">
            <a:spLocks/>
          </p:cNvSpPr>
          <p:nvPr/>
        </p:nvSpPr>
        <p:spPr>
          <a:xfrm>
            <a:off x="4843079" y="2831596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Population</a:t>
            </a:r>
          </a:p>
        </p:txBody>
      </p:sp>
      <p:sp>
        <p:nvSpPr>
          <p:cNvPr id="146" name="Text Placeholder 45">
            <a:extLst>
              <a:ext uri="{FF2B5EF4-FFF2-40B4-BE49-F238E27FC236}">
                <a16:creationId xmlns:a16="http://schemas.microsoft.com/office/drawing/2014/main" id="{65D6D2F2-003D-4250-8F7A-19815236DDB9}"/>
              </a:ext>
            </a:extLst>
          </p:cNvPr>
          <p:cNvSpPr txBox="1">
            <a:spLocks/>
          </p:cNvSpPr>
          <p:nvPr/>
        </p:nvSpPr>
        <p:spPr>
          <a:xfrm>
            <a:off x="6539951" y="2817739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Rivers</a:t>
            </a:r>
          </a:p>
        </p:txBody>
      </p:sp>
      <p:sp>
        <p:nvSpPr>
          <p:cNvPr id="147" name="Text Placeholder 45">
            <a:extLst>
              <a:ext uri="{FF2B5EF4-FFF2-40B4-BE49-F238E27FC236}">
                <a16:creationId xmlns:a16="http://schemas.microsoft.com/office/drawing/2014/main" id="{FB5ABB5D-22BD-4BC3-A265-252C20029DDA}"/>
              </a:ext>
            </a:extLst>
          </p:cNvPr>
          <p:cNvSpPr txBox="1">
            <a:spLocks/>
          </p:cNvSpPr>
          <p:nvPr/>
        </p:nvSpPr>
        <p:spPr>
          <a:xfrm>
            <a:off x="8286326" y="2839684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Migration</a:t>
            </a:r>
          </a:p>
        </p:txBody>
      </p:sp>
      <p:sp>
        <p:nvSpPr>
          <p:cNvPr id="148" name="Text Placeholder 45">
            <a:extLst>
              <a:ext uri="{FF2B5EF4-FFF2-40B4-BE49-F238E27FC236}">
                <a16:creationId xmlns:a16="http://schemas.microsoft.com/office/drawing/2014/main" id="{930A50A0-383F-406C-929D-DAF632F0E91E}"/>
              </a:ext>
            </a:extLst>
          </p:cNvPr>
          <p:cNvSpPr txBox="1">
            <a:spLocks/>
          </p:cNvSpPr>
          <p:nvPr/>
        </p:nvSpPr>
        <p:spPr>
          <a:xfrm>
            <a:off x="10125706" y="2868039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Urban Change in Brazil</a:t>
            </a:r>
          </a:p>
        </p:txBody>
      </p:sp>
      <p:sp>
        <p:nvSpPr>
          <p:cNvPr id="149" name="Text Placeholder 45">
            <a:extLst>
              <a:ext uri="{FF2B5EF4-FFF2-40B4-BE49-F238E27FC236}">
                <a16:creationId xmlns:a16="http://schemas.microsoft.com/office/drawing/2014/main" id="{6CFD0A2E-0BE8-42E5-8E74-DA38085800BD}"/>
              </a:ext>
            </a:extLst>
          </p:cNvPr>
          <p:cNvSpPr txBox="1">
            <a:spLocks/>
          </p:cNvSpPr>
          <p:nvPr/>
        </p:nvSpPr>
        <p:spPr>
          <a:xfrm>
            <a:off x="9008457" y="797159"/>
            <a:ext cx="1467306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Development</a:t>
            </a:r>
          </a:p>
        </p:txBody>
      </p:sp>
      <p:sp>
        <p:nvSpPr>
          <p:cNvPr id="150" name="Text Placeholder 45">
            <a:extLst>
              <a:ext uri="{FF2B5EF4-FFF2-40B4-BE49-F238E27FC236}">
                <a16:creationId xmlns:a16="http://schemas.microsoft.com/office/drawing/2014/main" id="{CEAB5DA2-6B0C-42A4-B7BF-C56486F21294}"/>
              </a:ext>
            </a:extLst>
          </p:cNvPr>
          <p:cNvSpPr txBox="1">
            <a:spLocks/>
          </p:cNvSpPr>
          <p:nvPr/>
        </p:nvSpPr>
        <p:spPr>
          <a:xfrm>
            <a:off x="7180953" y="788062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Tectonic Hazards</a:t>
            </a:r>
          </a:p>
        </p:txBody>
      </p:sp>
      <p:sp>
        <p:nvSpPr>
          <p:cNvPr id="151" name="Text Placeholder 45">
            <a:extLst>
              <a:ext uri="{FF2B5EF4-FFF2-40B4-BE49-F238E27FC236}">
                <a16:creationId xmlns:a16="http://schemas.microsoft.com/office/drawing/2014/main" id="{22A5F0ED-1873-424B-9363-8285A875BCCB}"/>
              </a:ext>
            </a:extLst>
          </p:cNvPr>
          <p:cNvSpPr txBox="1">
            <a:spLocks/>
          </p:cNvSpPr>
          <p:nvPr/>
        </p:nvSpPr>
        <p:spPr>
          <a:xfrm>
            <a:off x="5100456" y="839896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54D55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Tropical Rainforest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41DA900-07E4-46B1-9079-DB828C261071}"/>
              </a:ext>
            </a:extLst>
          </p:cNvPr>
          <p:cNvSpPr txBox="1"/>
          <p:nvPr/>
        </p:nvSpPr>
        <p:spPr>
          <a:xfrm>
            <a:off x="9008457" y="6085270"/>
            <a:ext cx="1894467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is Geography?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is my place in the world?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5F6EEDD-2587-421F-929E-36C23B359D46}"/>
              </a:ext>
            </a:extLst>
          </p:cNvPr>
          <p:cNvSpPr txBox="1"/>
          <p:nvPr/>
        </p:nvSpPr>
        <p:spPr>
          <a:xfrm>
            <a:off x="6054440" y="6055676"/>
            <a:ext cx="1495165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would it be like to live in Antarctica?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are the future challenges to Antarctica?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56D9785-F4A0-40A6-909E-11092D5BE70B}"/>
              </a:ext>
            </a:extLst>
          </p:cNvPr>
          <p:cNvSpPr txBox="1"/>
          <p:nvPr/>
        </p:nvSpPr>
        <p:spPr>
          <a:xfrm>
            <a:off x="7731404" y="6055676"/>
            <a:ext cx="104655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lvl="0" algn="ctr">
              <a:defRPr/>
            </a:pPr>
            <a:r>
              <a:rPr lang="en-GB" sz="900" dirty="0">
                <a:solidFill>
                  <a:srgbClr val="000000"/>
                </a:solidFill>
              </a:rPr>
              <a:t>Do my actions effect climate change?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21EA0F2-E955-4F05-A53F-94936CA6F7D2}"/>
              </a:ext>
            </a:extLst>
          </p:cNvPr>
          <p:cNvSpPr txBox="1"/>
          <p:nvPr/>
        </p:nvSpPr>
        <p:spPr>
          <a:xfrm>
            <a:off x="2297628" y="6041695"/>
            <a:ext cx="235396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the weather affect people’s live?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Where is the best place to put a new bench in school? (Microclimate Fieldwork Investigation)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86F2666-7CAB-41ED-A816-21227A030CCE}"/>
              </a:ext>
            </a:extLst>
          </p:cNvPr>
          <p:cNvSpPr txBox="1"/>
          <p:nvPr/>
        </p:nvSpPr>
        <p:spPr>
          <a:xfrm>
            <a:off x="3055385" y="4012710"/>
            <a:ext cx="169337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Why are coasts so varied?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Should the sea defences at Walton be removed? (Fieldwork Investigation)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F4D3B21-C886-48E4-8FC9-EC256CA8619F}"/>
              </a:ext>
            </a:extLst>
          </p:cNvPr>
          <p:cNvSpPr txBox="1"/>
          <p:nvPr/>
        </p:nvSpPr>
        <p:spPr>
          <a:xfrm>
            <a:off x="4788187" y="4012710"/>
            <a:ext cx="1495165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are populations changing?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AB53B21-3A3D-42E2-A95C-5B8B183A3DC5}"/>
              </a:ext>
            </a:extLst>
          </p:cNvPr>
          <p:cNvSpPr txBox="1"/>
          <p:nvPr/>
        </p:nvSpPr>
        <p:spPr>
          <a:xfrm>
            <a:off x="6375877" y="4023791"/>
            <a:ext cx="1693370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 rivers shape the landscape?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 rivers and people interact?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F8EFB6B-0D66-43F4-9747-CCF84A4BA9FF}"/>
              </a:ext>
            </a:extLst>
          </p:cNvPr>
          <p:cNvSpPr txBox="1"/>
          <p:nvPr/>
        </p:nvSpPr>
        <p:spPr>
          <a:xfrm>
            <a:off x="8161772" y="4043263"/>
            <a:ext cx="1693370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 migration always a choice?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9D3C0ED2-2795-4439-AF87-85AF6E8E1114}"/>
              </a:ext>
            </a:extLst>
          </p:cNvPr>
          <p:cNvSpPr txBox="1"/>
          <p:nvPr/>
        </p:nvSpPr>
        <p:spPr>
          <a:xfrm>
            <a:off x="10074782" y="4089201"/>
            <a:ext cx="1693370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 life the same for everybody in Rio?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032508F-0E4E-4CF8-A75A-34A7F04C8BA7}"/>
              </a:ext>
            </a:extLst>
          </p:cNvPr>
          <p:cNvSpPr txBox="1"/>
          <p:nvPr/>
        </p:nvSpPr>
        <p:spPr>
          <a:xfrm>
            <a:off x="7102437" y="2026391"/>
            <a:ext cx="1630146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the earth cause hazards?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development affect hazard risk?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9C94C5E-1B7D-4A65-A96F-449E57CA9B08}"/>
              </a:ext>
            </a:extLst>
          </p:cNvPr>
          <p:cNvSpPr txBox="1"/>
          <p:nvPr/>
        </p:nvSpPr>
        <p:spPr>
          <a:xfrm>
            <a:off x="9039284" y="2000738"/>
            <a:ext cx="1467306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 all of Africa poor?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can we reduce the development gap? 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CCFF267-288D-4EDF-AF3B-C729040EA012}"/>
              </a:ext>
            </a:extLst>
          </p:cNvPr>
          <p:cNvSpPr txBox="1"/>
          <p:nvPr/>
        </p:nvSpPr>
        <p:spPr>
          <a:xfrm>
            <a:off x="4966432" y="2034334"/>
            <a:ext cx="1719362" cy="7848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would it be like to live in the Tropical Rainforest?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Why is the Tropical Rainforest under threat?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5D1F2CE-A6A5-476B-8A27-344EB9C4D04B}"/>
              </a:ext>
            </a:extLst>
          </p:cNvPr>
          <p:cNvSpPr txBox="1"/>
          <p:nvPr/>
        </p:nvSpPr>
        <p:spPr>
          <a:xfrm>
            <a:off x="2762783" y="2097328"/>
            <a:ext cx="1405069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lvl="0" algn="ctr">
              <a:defRPr/>
            </a:pPr>
            <a:r>
              <a:rPr lang="en-GB" sz="900" dirty="0">
                <a:solidFill>
                  <a:srgbClr val="000000"/>
                </a:solidFill>
              </a:rPr>
              <a:t>Is China set to take over the world?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E656B4-5834-4285-8017-F74DE78ECFE9}"/>
              </a:ext>
            </a:extLst>
          </p:cNvPr>
          <p:cNvSpPr txBox="1"/>
          <p:nvPr/>
        </p:nvSpPr>
        <p:spPr>
          <a:xfrm>
            <a:off x="12023" y="4854273"/>
            <a:ext cx="1894467" cy="175432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Assessment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Students are assessed both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summatively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throughout each topic in geography. Students are then assessment formatively at the end of each topic where their work is levelled. 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07D2AD6B-8719-4FA0-839B-0FAE780E2C39}"/>
              </a:ext>
            </a:extLst>
          </p:cNvPr>
          <p:cNvSpPr txBox="1">
            <a:spLocks/>
          </p:cNvSpPr>
          <p:nvPr/>
        </p:nvSpPr>
        <p:spPr>
          <a:xfrm rot="2820404">
            <a:off x="1910728" y="3207085"/>
            <a:ext cx="1434331" cy="5040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Walton on the </a:t>
            </a:r>
            <a:r>
              <a:rPr lang="en-US" sz="1400" dirty="0" err="1">
                <a:solidFill>
                  <a:srgbClr val="000000"/>
                </a:solidFill>
              </a:rPr>
              <a:t>Naze</a:t>
            </a:r>
            <a:r>
              <a:rPr lang="en-US" sz="1400" dirty="0">
                <a:solidFill>
                  <a:srgbClr val="000000"/>
                </a:solidFill>
              </a:rPr>
              <a:t> Fieldtrip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00602296-17F9-43C4-99C5-C8BCEB32EFA0}"/>
              </a:ext>
            </a:extLst>
          </p:cNvPr>
          <p:cNvSpPr txBox="1">
            <a:spLocks/>
          </p:cNvSpPr>
          <p:nvPr/>
        </p:nvSpPr>
        <p:spPr>
          <a:xfrm rot="19533057">
            <a:off x="1743453" y="5161274"/>
            <a:ext cx="1731107" cy="5040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Microclimate Fieldwork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36C4562F-E507-4BC8-9C44-4FB2448574D3}"/>
              </a:ext>
            </a:extLst>
          </p:cNvPr>
          <p:cNvSpPr txBox="1">
            <a:spLocks/>
          </p:cNvSpPr>
          <p:nvPr/>
        </p:nvSpPr>
        <p:spPr>
          <a:xfrm rot="16200000">
            <a:off x="3938234" y="1117677"/>
            <a:ext cx="1434331" cy="567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571B6D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rgbClr val="000000"/>
                </a:solidFill>
              </a:rPr>
              <a:t>Geographical Issue Evaluation </a:t>
            </a:r>
          </a:p>
        </p:txBody>
      </p:sp>
      <p:sp>
        <p:nvSpPr>
          <p:cNvPr id="37" name="Text Placeholder 45">
            <a:extLst>
              <a:ext uri="{FF2B5EF4-FFF2-40B4-BE49-F238E27FC236}">
                <a16:creationId xmlns:a16="http://schemas.microsoft.com/office/drawing/2014/main" id="{C25FD15B-5F15-4348-88A4-32A46E4D744F}"/>
              </a:ext>
            </a:extLst>
          </p:cNvPr>
          <p:cNvSpPr txBox="1">
            <a:spLocks/>
          </p:cNvSpPr>
          <p:nvPr/>
        </p:nvSpPr>
        <p:spPr>
          <a:xfrm>
            <a:off x="4595426" y="4854273"/>
            <a:ext cx="1333500" cy="1144671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CC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400" dirty="0">
                <a:latin typeface="Franklin Gothic Demi"/>
              </a:rPr>
              <a:t>UK Geography Map Skills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54D55"/>
              </a:solidFill>
              <a:effectLst/>
              <a:uLnTx/>
              <a:uFillTx/>
              <a:latin typeface="Franklin Gothic Demi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2823620-7A97-4BEF-A479-B8395D5C8EBC}"/>
              </a:ext>
            </a:extLst>
          </p:cNvPr>
          <p:cNvSpPr txBox="1"/>
          <p:nvPr/>
        </p:nvSpPr>
        <p:spPr>
          <a:xfrm>
            <a:off x="4741214" y="6085270"/>
            <a:ext cx="1131428" cy="5078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Enquiry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How does the UK vary?</a:t>
            </a:r>
          </a:p>
        </p:txBody>
      </p:sp>
      <p:sp>
        <p:nvSpPr>
          <p:cNvPr id="3" name="Text Placeholder 45">
            <a:extLst>
              <a:ext uri="{FF2B5EF4-FFF2-40B4-BE49-F238E27FC236}">
                <a16:creationId xmlns:a16="http://schemas.microsoft.com/office/drawing/2014/main" id="{2D0FA676-C031-2065-BBB6-4B76176C18AA}"/>
              </a:ext>
            </a:extLst>
          </p:cNvPr>
          <p:cNvSpPr txBox="1">
            <a:spLocks/>
          </p:cNvSpPr>
          <p:nvPr/>
        </p:nvSpPr>
        <p:spPr>
          <a:xfrm>
            <a:off x="196248" y="2497424"/>
            <a:ext cx="1477336" cy="1392804"/>
          </a:xfrm>
          <a:prstGeom prst="ellipse">
            <a:avLst/>
          </a:prstGeom>
          <a:solidFill>
            <a:schemeClr val="bg1"/>
          </a:solidFill>
          <a:ln w="72390">
            <a:solidFill>
              <a:srgbClr val="FF3399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Geographical Skills taught throughout topics</a:t>
            </a:r>
          </a:p>
        </p:txBody>
      </p:sp>
    </p:spTree>
    <p:extLst>
      <p:ext uri="{BB962C8B-B14F-4D97-AF65-F5344CB8AC3E}">
        <p14:creationId xmlns:p14="http://schemas.microsoft.com/office/powerpoint/2010/main" val="653728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16411242_Colorful product roadmap timeline_SL_V1.pptx" id="{6D8823AB-3E34-4E8D-AE3C-7D7916AE70B3}" vid="{BC540765-6631-455E-9814-9685D6B351E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06333E-AAC1-4B6E-8D98-11D5906DDE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AB77C9-F236-42C1-829A-F94CF9ADFAB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07ABA93-E7BD-4322-830C-3FA7BF0B9B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511</Words>
  <Application>Microsoft Office PowerPoint</Application>
  <PresentationFormat>Widescreen</PresentationFormat>
  <Paragraphs>109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Demi</vt:lpstr>
      <vt:lpstr>Segoe UI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2020-01-14T13:55:00Z</dcterms:created>
  <dcterms:modified xsi:type="dcterms:W3CDTF">2024-09-13T14:28:57Z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